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EBEE"/>
    <a:srgbClr val="E3F3D1"/>
    <a:srgbClr val="FFE6C1"/>
    <a:srgbClr val="D5F4FF"/>
    <a:srgbClr val="BDEEFF"/>
    <a:srgbClr val="DC385B"/>
    <a:srgbClr val="D34160"/>
    <a:srgbClr val="D34D93"/>
    <a:srgbClr val="40404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40" autoAdjust="0"/>
    <p:restoredTop sz="94660"/>
  </p:normalViewPr>
  <p:slideViewPr>
    <p:cSldViewPr snapToGrid="0">
      <p:cViewPr>
        <p:scale>
          <a:sx n="75" d="100"/>
          <a:sy n="75" d="100"/>
        </p:scale>
        <p:origin x="978" y="9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2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8B0811-ADD6-4232-B703-8C940D261150}" type="datetimeFigureOut">
              <a:rPr kumimoji="1" lang="ja-JP" altLang="en-US" smtClean="0"/>
              <a:t>2022/11/30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0AB37-2AC8-4080-9A68-41FA0AF2BCD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87804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AB37-2AC8-4080-9A68-41FA0AF2BCD9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35436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AB37-2AC8-4080-9A68-41FA0AF2BCD9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9356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AB37-2AC8-4080-9A68-41FA0AF2BCD9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3135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AB37-2AC8-4080-9A68-41FA0AF2BCD9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23062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00AB37-2AC8-4080-9A68-41FA0AF2BCD9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82884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144280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8617148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4921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 スライド">
    <p:bg>
      <p:bgPr>
        <a:blipFill dpi="0" rotWithShape="1">
          <a:blip r:embed="rId2">
            <a:lum/>
          </a:blip>
          <a:srcRect/>
          <a:stretch>
            <a:fillRect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C1021A3-DA23-3EC9-D7EF-2C039D3C07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85" y="6268413"/>
            <a:ext cx="1268986" cy="334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94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タイトル スライド">
    <p:bg>
      <p:bgPr>
        <a:blipFill dpi="0" rotWithShape="1">
          <a:blip r:embed="rId2">
            <a:lum/>
          </a:blip>
          <a:srcRect/>
          <a:stretch>
            <a:fillRect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C1021A3-DA23-3EC9-D7EF-2C039D3C07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1085" y="6268413"/>
            <a:ext cx="1268986" cy="33406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E529A632-4C17-8748-F982-FF90CF01AD2F}"/>
              </a:ext>
            </a:extLst>
          </p:cNvPr>
          <p:cNvSpPr/>
          <p:nvPr userDrawn="1"/>
        </p:nvSpPr>
        <p:spPr>
          <a:xfrm>
            <a:off x="0" y="548988"/>
            <a:ext cx="9144000" cy="366487"/>
          </a:xfrm>
          <a:prstGeom prst="rect">
            <a:avLst/>
          </a:prstGeom>
          <a:gradFill>
            <a:gsLst>
              <a:gs pos="23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744773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タイトルとコンテンツ">
    <p:bg>
      <p:bgPr>
        <a:blipFill dpi="0" rotWithShape="1">
          <a:blip r:embed="rId2">
            <a:lum/>
          </a:blip>
          <a:srcRect/>
          <a:stretch>
            <a:fillRect t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2533" y="6305554"/>
            <a:ext cx="821267" cy="365125"/>
          </a:xfrm>
        </p:spPr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9E5D7EA0-E3EE-4C4E-1B95-95CB92427F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00" y="6297394"/>
            <a:ext cx="1268986" cy="334062"/>
          </a:xfrm>
          <a:prstGeom prst="rect">
            <a:avLst/>
          </a:prstGeom>
        </p:spPr>
      </p:pic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BB6DDECD-DD4A-DA54-C8A0-5D6F6AEA162E}"/>
              </a:ext>
            </a:extLst>
          </p:cNvPr>
          <p:cNvSpPr/>
          <p:nvPr userDrawn="1"/>
        </p:nvSpPr>
        <p:spPr>
          <a:xfrm>
            <a:off x="0" y="548988"/>
            <a:ext cx="9144000" cy="366487"/>
          </a:xfrm>
          <a:prstGeom prst="rect">
            <a:avLst/>
          </a:prstGeom>
          <a:gradFill>
            <a:gsLst>
              <a:gs pos="23000">
                <a:schemeClr val="accent1">
                  <a:lumMod val="5000"/>
                  <a:lumOff val="95000"/>
                  <a:alpha val="0"/>
                </a:schemeClr>
              </a:gs>
              <a:gs pos="100000">
                <a:srgbClr val="00B0F0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916097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セクション見出し">
    <p:bg>
      <p:bgPr>
        <a:blipFill dpi="0" rotWithShape="1">
          <a:blip r:embed="rId2">
            <a:lum/>
          </a:blip>
          <a:srcRect/>
          <a:stretch>
            <a:fillRect t="-26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54127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 スライド">
    <p:bg>
      <p:bgPr>
        <a:blipFill dpi="0" rotWithShape="1">
          <a:blip r:embed="rId2">
            <a:lum/>
          </a:blip>
          <a:srcRect/>
          <a:stretch>
            <a:fillRect l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32533" y="6305554"/>
            <a:ext cx="821267" cy="365125"/>
          </a:xfrm>
        </p:spPr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94839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72962230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7820141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3565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9207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40000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0609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8756583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5379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D850-0C3A-416A-B02A-85852750466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6056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8" r:id="rId13"/>
    <p:sldLayoutId id="2147483686" r:id="rId14"/>
    <p:sldLayoutId id="2147483687" r:id="rId15"/>
    <p:sldLayoutId id="2147483672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892912" y="1451437"/>
            <a:ext cx="449353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タイトルを</a:t>
            </a:r>
            <a:endParaRPr lang="en-US" altLang="ja-JP" sz="48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/>
            <a:r>
              <a:rPr lang="ja-JP" altLang="en-US" sz="4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入れてください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955237" y="4811863"/>
            <a:ext cx="4134465" cy="1142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42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日にちや名前などは</a:t>
            </a:r>
            <a:endParaRPr lang="en-US" altLang="ja-JP" sz="28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4200"/>
              </a:lnSpc>
            </a:pPr>
            <a:r>
              <a:rPr lang="ja-JP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こちらにいれてください</a:t>
            </a:r>
          </a:p>
        </p:txBody>
      </p:sp>
      <p:cxnSp>
        <p:nvCxnSpPr>
          <p:cNvPr id="9" name="直線コネクタ 8"/>
          <p:cNvCxnSpPr/>
          <p:nvPr/>
        </p:nvCxnSpPr>
        <p:spPr>
          <a:xfrm>
            <a:off x="4243417" y="3182262"/>
            <a:ext cx="5792519" cy="0"/>
          </a:xfrm>
          <a:prstGeom prst="line">
            <a:avLst/>
          </a:prstGeom>
          <a:ln w="31750">
            <a:solidFill>
              <a:srgbClr val="00B0F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4379948" y="3539683"/>
            <a:ext cx="5519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サブタイトルがあればここに</a:t>
            </a:r>
          </a:p>
        </p:txBody>
      </p:sp>
    </p:spTree>
    <p:extLst>
      <p:ext uri="{BB962C8B-B14F-4D97-AF65-F5344CB8AC3E}">
        <p14:creationId xmlns:p14="http://schemas.microsoft.com/office/powerpoint/2010/main" val="279629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/>
          <p:cNvSpPr>
            <a:spLocks noGrp="1"/>
          </p:cNvSpPr>
          <p:nvPr>
            <p:ph type="sldNum" sz="quarter" idx="4294967295"/>
          </p:nvPr>
        </p:nvSpPr>
        <p:spPr>
          <a:xfrm>
            <a:off x="11371263" y="6305550"/>
            <a:ext cx="820737" cy="365125"/>
          </a:xfrm>
        </p:spPr>
        <p:txBody>
          <a:bodyPr/>
          <a:lstStyle/>
          <a:p>
            <a:fld id="{A393D850-0C3A-416A-B02A-858527504664}" type="slidenum">
              <a:rPr kumimoji="1" lang="ja-JP" altLang="en-US" smtClean="0"/>
              <a:t>2</a:t>
            </a:fld>
            <a:endParaRPr kumimoji="1" lang="ja-JP" altLang="en-US" dirty="0"/>
          </a:p>
        </p:txBody>
      </p:sp>
      <p:grpSp>
        <p:nvGrpSpPr>
          <p:cNvPr id="55" name="グループ化 54"/>
          <p:cNvGrpSpPr/>
          <p:nvPr/>
        </p:nvGrpSpPr>
        <p:grpSpPr>
          <a:xfrm>
            <a:off x="2299157" y="1786088"/>
            <a:ext cx="6068239" cy="944337"/>
            <a:chOff x="866775" y="1227285"/>
            <a:chExt cx="6068239" cy="944337"/>
          </a:xfrm>
        </p:grpSpPr>
        <p:grpSp>
          <p:nvGrpSpPr>
            <p:cNvPr id="40" name="グループ化 39"/>
            <p:cNvGrpSpPr/>
            <p:nvPr/>
          </p:nvGrpSpPr>
          <p:grpSpPr>
            <a:xfrm>
              <a:off x="866775" y="1312320"/>
              <a:ext cx="819150" cy="819150"/>
              <a:chOff x="866775" y="1250950"/>
              <a:chExt cx="819150" cy="819150"/>
            </a:xfrm>
          </p:grpSpPr>
          <p:sp>
            <p:nvSpPr>
              <p:cNvPr id="15" name="円/楕円 14"/>
              <p:cNvSpPr/>
              <p:nvPr/>
            </p:nvSpPr>
            <p:spPr>
              <a:xfrm>
                <a:off x="866775" y="1250950"/>
                <a:ext cx="819150" cy="8191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16" name="テキスト ボックス 15"/>
              <p:cNvSpPr txBox="1"/>
              <p:nvPr/>
            </p:nvSpPr>
            <p:spPr>
              <a:xfrm>
                <a:off x="1056578" y="1406117"/>
                <a:ext cx="439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1</a:t>
                </a:r>
                <a:endParaRPr lang="ja-JP" altLang="en-US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  <p:grpSp>
          <p:nvGrpSpPr>
            <p:cNvPr id="41" name="グループ化 40"/>
            <p:cNvGrpSpPr/>
            <p:nvPr/>
          </p:nvGrpSpPr>
          <p:grpSpPr>
            <a:xfrm>
              <a:off x="1825923" y="1227285"/>
              <a:ext cx="5109091" cy="944337"/>
              <a:chOff x="1825923" y="1227285"/>
              <a:chExt cx="5109091" cy="944337"/>
            </a:xfrm>
          </p:grpSpPr>
          <p:sp>
            <p:nvSpPr>
              <p:cNvPr id="29" name="テキスト ボックス 28"/>
              <p:cNvSpPr txBox="1"/>
              <p:nvPr/>
            </p:nvSpPr>
            <p:spPr>
              <a:xfrm>
                <a:off x="1825923" y="1227285"/>
                <a:ext cx="5109091" cy="57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840"/>
                  </a:lnSpc>
                </a:pPr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全体のデザインのイメージ</a:t>
                </a:r>
              </a:p>
            </p:txBody>
          </p:sp>
          <p:sp>
            <p:nvSpPr>
              <p:cNvPr id="33" name="テキスト ボックス 32"/>
              <p:cNvSpPr txBox="1"/>
              <p:nvPr/>
            </p:nvSpPr>
            <p:spPr>
              <a:xfrm>
                <a:off x="1825923" y="1636860"/>
                <a:ext cx="2236510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840"/>
                  </a:lnSpc>
                </a:pPr>
                <a:r>
                  <a:rPr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水の流れと清潔感</a:t>
                </a:r>
              </a:p>
            </p:txBody>
          </p:sp>
        </p:grpSp>
      </p:grpSp>
      <p:grpSp>
        <p:nvGrpSpPr>
          <p:cNvPr id="56" name="グループ化 55"/>
          <p:cNvGrpSpPr/>
          <p:nvPr/>
        </p:nvGrpSpPr>
        <p:grpSpPr>
          <a:xfrm>
            <a:off x="2299154" y="3052913"/>
            <a:ext cx="5513507" cy="944337"/>
            <a:chOff x="857250" y="2494110"/>
            <a:chExt cx="5513507" cy="944337"/>
          </a:xfrm>
        </p:grpSpPr>
        <p:grpSp>
          <p:nvGrpSpPr>
            <p:cNvPr id="42" name="グループ化 41"/>
            <p:cNvGrpSpPr/>
            <p:nvPr/>
          </p:nvGrpSpPr>
          <p:grpSpPr>
            <a:xfrm>
              <a:off x="1825923" y="2494110"/>
              <a:ext cx="4544834" cy="944337"/>
              <a:chOff x="1825923" y="2348060"/>
              <a:chExt cx="4544834" cy="944337"/>
            </a:xfrm>
          </p:grpSpPr>
          <p:sp>
            <p:nvSpPr>
              <p:cNvPr id="30" name="テキスト ボックス 29"/>
              <p:cNvSpPr txBox="1"/>
              <p:nvPr/>
            </p:nvSpPr>
            <p:spPr>
              <a:xfrm>
                <a:off x="1825923" y="2348060"/>
                <a:ext cx="3057247" cy="57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840"/>
                  </a:lnSpc>
                </a:pPr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配色のポイント</a:t>
                </a:r>
              </a:p>
            </p:txBody>
          </p:sp>
          <p:sp>
            <p:nvSpPr>
              <p:cNvPr id="34" name="テキスト ボックス 33"/>
              <p:cNvSpPr txBox="1"/>
              <p:nvPr/>
            </p:nvSpPr>
            <p:spPr>
              <a:xfrm>
                <a:off x="1825923" y="2757635"/>
                <a:ext cx="4544834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840"/>
                  </a:lnSpc>
                </a:pPr>
                <a:r>
                  <a:rPr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コントラストを抑えて目に優しい配色</a:t>
                </a:r>
              </a:p>
            </p:txBody>
          </p:sp>
        </p:grpSp>
        <p:grpSp>
          <p:nvGrpSpPr>
            <p:cNvPr id="46" name="グループ化 45"/>
            <p:cNvGrpSpPr/>
            <p:nvPr/>
          </p:nvGrpSpPr>
          <p:grpSpPr>
            <a:xfrm>
              <a:off x="857250" y="2579145"/>
              <a:ext cx="819150" cy="819150"/>
              <a:chOff x="866775" y="1250950"/>
              <a:chExt cx="819150" cy="819150"/>
            </a:xfrm>
          </p:grpSpPr>
          <p:sp>
            <p:nvSpPr>
              <p:cNvPr id="47" name="円/楕円 46"/>
              <p:cNvSpPr/>
              <p:nvPr/>
            </p:nvSpPr>
            <p:spPr>
              <a:xfrm>
                <a:off x="866775" y="1250950"/>
                <a:ext cx="819150" cy="8191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48" name="テキスト ボックス 47"/>
              <p:cNvSpPr txBox="1"/>
              <p:nvPr/>
            </p:nvSpPr>
            <p:spPr>
              <a:xfrm>
                <a:off x="1056578" y="1406117"/>
                <a:ext cx="439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2</a:t>
                </a:r>
                <a:endParaRPr lang="ja-JP" altLang="en-US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grpSp>
        <p:nvGrpSpPr>
          <p:cNvPr id="57" name="グループ化 56"/>
          <p:cNvGrpSpPr/>
          <p:nvPr/>
        </p:nvGrpSpPr>
        <p:grpSpPr>
          <a:xfrm>
            <a:off x="2299157" y="4319738"/>
            <a:ext cx="4856183" cy="944337"/>
            <a:chOff x="847725" y="3755828"/>
            <a:chExt cx="4856183" cy="944337"/>
          </a:xfrm>
        </p:grpSpPr>
        <p:grpSp>
          <p:nvGrpSpPr>
            <p:cNvPr id="43" name="グループ化 42"/>
            <p:cNvGrpSpPr/>
            <p:nvPr/>
          </p:nvGrpSpPr>
          <p:grpSpPr>
            <a:xfrm>
              <a:off x="1825923" y="3755828"/>
              <a:ext cx="3877985" cy="944337"/>
              <a:chOff x="1825923" y="3468835"/>
              <a:chExt cx="3877985" cy="944337"/>
            </a:xfrm>
          </p:grpSpPr>
          <p:sp>
            <p:nvSpPr>
              <p:cNvPr id="31" name="テキスト ボックス 30"/>
              <p:cNvSpPr txBox="1"/>
              <p:nvPr/>
            </p:nvSpPr>
            <p:spPr>
              <a:xfrm>
                <a:off x="1825923" y="3468835"/>
                <a:ext cx="3877985" cy="5796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840"/>
                  </a:lnSpc>
                </a:pPr>
                <a:r>
                  <a:rPr lang="ja-JP" altLang="en-US" sz="3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おすすめのフォント</a:t>
                </a:r>
              </a:p>
            </p:txBody>
          </p:sp>
          <p:sp>
            <p:nvSpPr>
              <p:cNvPr id="35" name="テキスト ボックス 34"/>
              <p:cNvSpPr txBox="1"/>
              <p:nvPr/>
            </p:nvSpPr>
            <p:spPr>
              <a:xfrm>
                <a:off x="1825923" y="3878410"/>
                <a:ext cx="2749471" cy="53476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ts val="3840"/>
                  </a:lnSpc>
                </a:pPr>
                <a:r>
                  <a:rPr lang="ja-JP" altLang="en-US" sz="2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可読性の高いフォント</a:t>
                </a:r>
              </a:p>
            </p:txBody>
          </p:sp>
        </p:grpSp>
        <p:grpSp>
          <p:nvGrpSpPr>
            <p:cNvPr id="49" name="グループ化 48"/>
            <p:cNvGrpSpPr/>
            <p:nvPr/>
          </p:nvGrpSpPr>
          <p:grpSpPr>
            <a:xfrm>
              <a:off x="847725" y="3840863"/>
              <a:ext cx="819150" cy="819150"/>
              <a:chOff x="866775" y="1250950"/>
              <a:chExt cx="819150" cy="819150"/>
            </a:xfrm>
          </p:grpSpPr>
          <p:sp>
            <p:nvSpPr>
              <p:cNvPr id="50" name="円/楕円 49"/>
              <p:cNvSpPr/>
              <p:nvPr/>
            </p:nvSpPr>
            <p:spPr>
              <a:xfrm>
                <a:off x="866775" y="1250950"/>
                <a:ext cx="819150" cy="819150"/>
              </a:xfrm>
              <a:prstGeom prst="ellipse">
                <a:avLst/>
              </a:prstGeom>
              <a:solidFill>
                <a:srgbClr val="00B0F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ja-JP" altLang="en-US"/>
              </a:p>
            </p:txBody>
          </p:sp>
          <p:sp>
            <p:nvSpPr>
              <p:cNvPr id="51" name="テキスト ボックス 50"/>
              <p:cNvSpPr txBox="1"/>
              <p:nvPr/>
            </p:nvSpPr>
            <p:spPr>
              <a:xfrm>
                <a:off x="1056578" y="1406117"/>
                <a:ext cx="43954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ja-JP" sz="3200" dirty="0">
                    <a:solidFill>
                      <a:schemeClr val="bg1"/>
                    </a:solidFill>
                    <a:latin typeface="メイリオ" panose="020B0604030504040204" pitchFamily="50" charset="-128"/>
                    <a:ea typeface="メイリオ" panose="020B0604030504040204" pitchFamily="50" charset="-128"/>
                    <a:cs typeface="メイリオ" panose="020B0604030504040204" pitchFamily="50" charset="-128"/>
                  </a:rPr>
                  <a:t>3</a:t>
                </a:r>
                <a:endParaRPr lang="ja-JP" altLang="en-US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endParaRPr>
              </a:p>
            </p:txBody>
          </p:sp>
        </p:grpSp>
      </p:grpSp>
      <p:sp>
        <p:nvSpPr>
          <p:cNvPr id="59" name="テキスト ボックス 58"/>
          <p:cNvSpPr txBox="1"/>
          <p:nvPr/>
        </p:nvSpPr>
        <p:spPr>
          <a:xfrm>
            <a:off x="158057" y="203827"/>
            <a:ext cx="2590389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ja-JP" sz="4000" b="1" i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25000" endPos="455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Contents</a:t>
            </a:r>
            <a:endParaRPr lang="ja-JP" altLang="en-US" sz="4000" b="1" dirty="0">
              <a:solidFill>
                <a:schemeClr val="tx1">
                  <a:lumMod val="75000"/>
                  <a:lumOff val="25000"/>
                </a:schemeClr>
              </a:solidFill>
              <a:effectLst>
                <a:reflection blurRad="6350" stA="25000" endPos="45500" dir="5400000" sy="-100000" algn="bl" rotWithShape="0"/>
              </a:effectLst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38278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/>
          <p:cNvSpPr>
            <a:spLocks noGrp="1"/>
          </p:cNvSpPr>
          <p:nvPr>
            <p:ph type="sldNum" sz="quarter" idx="4294967295"/>
          </p:nvPr>
        </p:nvSpPr>
        <p:spPr>
          <a:xfrm>
            <a:off x="11371263" y="6305550"/>
            <a:ext cx="820737" cy="365125"/>
          </a:xfrm>
        </p:spPr>
        <p:txBody>
          <a:bodyPr/>
          <a:lstStyle/>
          <a:p>
            <a:fld id="{A393D850-0C3A-416A-B02A-858527504664}" type="slidenum">
              <a:rPr kumimoji="1" lang="ja-JP" altLang="en-US" smtClean="0"/>
              <a:t>3</a:t>
            </a:fld>
            <a:endParaRPr kumimoji="1"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2981325" y="2936560"/>
            <a:ext cx="819150" cy="819150"/>
            <a:chOff x="866775" y="1250950"/>
            <a:chExt cx="819150" cy="819150"/>
          </a:xfrm>
        </p:grpSpPr>
        <p:sp>
          <p:nvSpPr>
            <p:cNvPr id="15" name="円/楕円 14"/>
            <p:cNvSpPr/>
            <p:nvPr/>
          </p:nvSpPr>
          <p:spPr>
            <a:xfrm>
              <a:off x="866775" y="1250950"/>
              <a:ext cx="819150" cy="8191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56578" y="1406117"/>
              <a:ext cx="4395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41" name="グループ化 40"/>
          <p:cNvGrpSpPr/>
          <p:nvPr/>
        </p:nvGrpSpPr>
        <p:grpSpPr>
          <a:xfrm>
            <a:off x="4101584" y="2990079"/>
            <a:ext cx="5109091" cy="944337"/>
            <a:chOff x="1825923" y="1227285"/>
            <a:chExt cx="5109091" cy="944337"/>
          </a:xfrm>
        </p:grpSpPr>
        <p:sp>
          <p:nvSpPr>
            <p:cNvPr id="29" name="テキスト ボックス 28"/>
            <p:cNvSpPr txBox="1"/>
            <p:nvPr/>
          </p:nvSpPr>
          <p:spPr>
            <a:xfrm>
              <a:off x="1825923" y="1227285"/>
              <a:ext cx="5109091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ja-JP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全体のデザインのイメージ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825923" y="1636860"/>
              <a:ext cx="2236510" cy="534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ja-JP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水の流れと清潔感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4355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7FED4FE4-D75E-61F6-8610-97A6EE52D3D6}"/>
              </a:ext>
            </a:extLst>
          </p:cNvPr>
          <p:cNvSpPr/>
          <p:nvPr/>
        </p:nvSpPr>
        <p:spPr>
          <a:xfrm>
            <a:off x="711200" y="1349828"/>
            <a:ext cx="10784114" cy="44704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92889" y="157761"/>
            <a:ext cx="5724644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25000" endPos="455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全体のデザインのイメージ</a:t>
            </a:r>
          </a:p>
        </p:txBody>
      </p:sp>
      <p:grpSp>
        <p:nvGrpSpPr>
          <p:cNvPr id="32" name="グループ化 31"/>
          <p:cNvGrpSpPr/>
          <p:nvPr/>
        </p:nvGrpSpPr>
        <p:grpSpPr>
          <a:xfrm>
            <a:off x="879724" y="1447289"/>
            <a:ext cx="10432551" cy="4212568"/>
            <a:chOff x="820420" y="1554480"/>
            <a:chExt cx="7504431" cy="3030220"/>
          </a:xfrm>
        </p:grpSpPr>
        <p:pic>
          <p:nvPicPr>
            <p:cNvPr id="31" name="図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0420" y="1554480"/>
              <a:ext cx="4545330" cy="3030220"/>
            </a:xfrm>
            <a:prstGeom prst="rect">
              <a:avLst/>
            </a:prstGeom>
          </p:spPr>
        </p:pic>
        <p:sp>
          <p:nvSpPr>
            <p:cNvPr id="13" name="正方形/長方形 12"/>
            <p:cNvSpPr/>
            <p:nvPr/>
          </p:nvSpPr>
          <p:spPr>
            <a:xfrm>
              <a:off x="5365750" y="1554480"/>
              <a:ext cx="2959101" cy="3030220"/>
            </a:xfrm>
            <a:prstGeom prst="rect">
              <a:avLst/>
            </a:prstGeom>
            <a:solidFill>
              <a:srgbClr val="4040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5" name="テキスト ボックス 14"/>
            <p:cNvSpPr txBox="1"/>
            <p:nvPr/>
          </p:nvSpPr>
          <p:spPr>
            <a:xfrm>
              <a:off x="5578051" y="2726658"/>
              <a:ext cx="2568153" cy="746277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>
                <a:lnSpc>
                  <a:spcPts val="3840"/>
                </a:lnSpc>
              </a:pP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美しい水の流れと</a:t>
              </a:r>
              <a:endParaRPr lang="en-US" altLang="ja-JP" sz="24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>
                <a:lnSpc>
                  <a:spcPts val="3840"/>
                </a:lnSpc>
              </a:pPr>
              <a:r>
                <a:rPr lang="ja-JP" altLang="en-US" sz="24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清潔感を感じるデザイン</a:t>
              </a:r>
            </a:p>
          </p:txBody>
        </p:sp>
      </p:grpSp>
      <p:sp>
        <p:nvSpPr>
          <p:cNvPr id="33" name="スライド番号プレースホルダー 3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4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218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13"/>
          <p:cNvSpPr>
            <a:spLocks noGrp="1"/>
          </p:cNvSpPr>
          <p:nvPr>
            <p:ph type="sldNum" sz="quarter" idx="4294967295"/>
          </p:nvPr>
        </p:nvSpPr>
        <p:spPr>
          <a:xfrm>
            <a:off x="11371263" y="6305550"/>
            <a:ext cx="820737" cy="365125"/>
          </a:xfrm>
        </p:spPr>
        <p:txBody>
          <a:bodyPr/>
          <a:lstStyle/>
          <a:p>
            <a:fld id="{A393D850-0C3A-416A-B02A-858527504664}" type="slidenum">
              <a:rPr kumimoji="1" lang="ja-JP" altLang="en-US" smtClean="0"/>
              <a:t>5</a:t>
            </a:fld>
            <a:endParaRPr kumimoji="1"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2977940" y="2929533"/>
            <a:ext cx="819150" cy="819150"/>
            <a:chOff x="866775" y="1250950"/>
            <a:chExt cx="819150" cy="819150"/>
          </a:xfrm>
        </p:grpSpPr>
        <p:sp>
          <p:nvSpPr>
            <p:cNvPr id="15" name="円/楕円 14"/>
            <p:cNvSpPr/>
            <p:nvPr/>
          </p:nvSpPr>
          <p:spPr>
            <a:xfrm>
              <a:off x="866775" y="1250950"/>
              <a:ext cx="819150" cy="8191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56578" y="1406117"/>
              <a:ext cx="4395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endPara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25" name="グループ化 24"/>
          <p:cNvGrpSpPr/>
          <p:nvPr/>
        </p:nvGrpSpPr>
        <p:grpSpPr>
          <a:xfrm>
            <a:off x="4098199" y="2990079"/>
            <a:ext cx="4544834" cy="944337"/>
            <a:chOff x="1825923" y="2348060"/>
            <a:chExt cx="4544834" cy="944337"/>
          </a:xfrm>
        </p:grpSpPr>
        <p:sp>
          <p:nvSpPr>
            <p:cNvPr id="30" name="テキスト ボックス 29"/>
            <p:cNvSpPr txBox="1"/>
            <p:nvPr/>
          </p:nvSpPr>
          <p:spPr>
            <a:xfrm>
              <a:off x="1825923" y="2348060"/>
              <a:ext cx="3057247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ja-JP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配色のポイント</a:t>
              </a:r>
            </a:p>
          </p:txBody>
        </p:sp>
        <p:sp>
          <p:nvSpPr>
            <p:cNvPr id="31" name="テキスト ボックス 30"/>
            <p:cNvSpPr txBox="1"/>
            <p:nvPr/>
          </p:nvSpPr>
          <p:spPr>
            <a:xfrm>
              <a:off x="1825923" y="2757635"/>
              <a:ext cx="4544834" cy="534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ja-JP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コントラストを抑えて目に優しい配色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595793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9B504C8-DE21-3BAD-81FB-380ADAF3B61E}"/>
              </a:ext>
            </a:extLst>
          </p:cNvPr>
          <p:cNvGrpSpPr/>
          <p:nvPr/>
        </p:nvGrpSpPr>
        <p:grpSpPr>
          <a:xfrm>
            <a:off x="6811575" y="3820714"/>
            <a:ext cx="3568869" cy="1366924"/>
            <a:chOff x="7946661" y="3684053"/>
            <a:chExt cx="3568869" cy="1366924"/>
          </a:xfrm>
        </p:grpSpPr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DE6B2966-12AC-22DD-FD9B-68FDB549743C}"/>
                </a:ext>
              </a:extLst>
            </p:cNvPr>
            <p:cNvSpPr/>
            <p:nvPr/>
          </p:nvSpPr>
          <p:spPr>
            <a:xfrm>
              <a:off x="7946661" y="3851518"/>
              <a:ext cx="3568869" cy="1199459"/>
            </a:xfrm>
            <a:prstGeom prst="rect">
              <a:avLst/>
            </a:prstGeom>
            <a:solidFill>
              <a:srgbClr val="D5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二等辺三角形 12">
              <a:extLst>
                <a:ext uri="{FF2B5EF4-FFF2-40B4-BE49-F238E27FC236}">
                  <a16:creationId xmlns:a16="http://schemas.microsoft.com/office/drawing/2014/main" id="{AE02F6F8-F161-4E34-F0EB-7B63DEA4D044}"/>
                </a:ext>
              </a:extLst>
            </p:cNvPr>
            <p:cNvSpPr/>
            <p:nvPr/>
          </p:nvSpPr>
          <p:spPr>
            <a:xfrm>
              <a:off x="8437977" y="3684053"/>
              <a:ext cx="214008" cy="167463"/>
            </a:xfrm>
            <a:prstGeom prst="triangle">
              <a:avLst/>
            </a:prstGeom>
            <a:solidFill>
              <a:srgbClr val="D5F4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6</a:t>
            </a:fld>
            <a:endParaRPr kumimoji="1" lang="ja-JP" altLang="en-US" dirty="0"/>
          </a:p>
        </p:txBody>
      </p:sp>
      <p:grpSp>
        <p:nvGrpSpPr>
          <p:cNvPr id="49" name="グループ化 48"/>
          <p:cNvGrpSpPr/>
          <p:nvPr/>
        </p:nvGrpSpPr>
        <p:grpSpPr>
          <a:xfrm>
            <a:off x="6903101" y="2653765"/>
            <a:ext cx="870858" cy="870858"/>
            <a:chOff x="2061029" y="-1103087"/>
            <a:chExt cx="870858" cy="870858"/>
          </a:xfrm>
        </p:grpSpPr>
        <p:sp>
          <p:nvSpPr>
            <p:cNvPr id="50" name="正方形/長方形 49"/>
            <p:cNvSpPr/>
            <p:nvPr/>
          </p:nvSpPr>
          <p:spPr>
            <a:xfrm>
              <a:off x="2061029" y="-1103087"/>
              <a:ext cx="870858" cy="870858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1" name="テキスト ボックス 50"/>
            <p:cNvSpPr txBox="1"/>
            <p:nvPr/>
          </p:nvSpPr>
          <p:spPr>
            <a:xfrm>
              <a:off x="2202147" y="-817872"/>
              <a:ext cx="58862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ベース</a:t>
              </a:r>
              <a:endParaRPr lang="en-US" altLang="ja-JP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カラー</a:t>
              </a:r>
            </a:p>
          </p:txBody>
        </p:sp>
      </p:grpSp>
      <p:grpSp>
        <p:nvGrpSpPr>
          <p:cNvPr id="52" name="グループ化 51"/>
          <p:cNvGrpSpPr/>
          <p:nvPr/>
        </p:nvGrpSpPr>
        <p:grpSpPr>
          <a:xfrm>
            <a:off x="6908543" y="1548865"/>
            <a:ext cx="870858" cy="870858"/>
            <a:chOff x="1023257" y="-1095830"/>
            <a:chExt cx="870858" cy="870858"/>
          </a:xfrm>
        </p:grpSpPr>
        <p:sp>
          <p:nvSpPr>
            <p:cNvPr id="53" name="正方形/長方形 52"/>
            <p:cNvSpPr/>
            <p:nvPr/>
          </p:nvSpPr>
          <p:spPr>
            <a:xfrm>
              <a:off x="1023257" y="-1095830"/>
              <a:ext cx="870858" cy="870858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4" name="テキスト ボックス 53"/>
            <p:cNvSpPr txBox="1"/>
            <p:nvPr/>
          </p:nvSpPr>
          <p:spPr>
            <a:xfrm>
              <a:off x="1097049" y="-817872"/>
              <a:ext cx="723275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フォント</a:t>
              </a:r>
              <a:endPara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カラー</a:t>
              </a:r>
            </a:p>
          </p:txBody>
        </p:sp>
      </p:grpSp>
      <p:grpSp>
        <p:nvGrpSpPr>
          <p:cNvPr id="55" name="グループ化 54"/>
          <p:cNvGrpSpPr/>
          <p:nvPr/>
        </p:nvGrpSpPr>
        <p:grpSpPr>
          <a:xfrm>
            <a:off x="1237985" y="1528040"/>
            <a:ext cx="870858" cy="870858"/>
            <a:chOff x="0" y="-1088572"/>
            <a:chExt cx="870858" cy="870858"/>
          </a:xfrm>
        </p:grpSpPr>
        <p:sp>
          <p:nvSpPr>
            <p:cNvPr id="56" name="正方形/長方形 55"/>
            <p:cNvSpPr/>
            <p:nvPr/>
          </p:nvSpPr>
          <p:spPr>
            <a:xfrm>
              <a:off x="0" y="-1088572"/>
              <a:ext cx="870858" cy="870858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57" name="テキスト ボックス 56"/>
            <p:cNvSpPr txBox="1"/>
            <p:nvPr/>
          </p:nvSpPr>
          <p:spPr>
            <a:xfrm>
              <a:off x="141118" y="-817872"/>
              <a:ext cx="588623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メイン</a:t>
              </a:r>
              <a:endPara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カラー</a:t>
              </a:r>
            </a:p>
          </p:txBody>
        </p:sp>
      </p:grpSp>
      <p:grpSp>
        <p:nvGrpSpPr>
          <p:cNvPr id="58" name="グループ化 57"/>
          <p:cNvGrpSpPr/>
          <p:nvPr/>
        </p:nvGrpSpPr>
        <p:grpSpPr>
          <a:xfrm>
            <a:off x="1233786" y="2887362"/>
            <a:ext cx="870858" cy="870858"/>
            <a:chOff x="0" y="-1088572"/>
            <a:chExt cx="870858" cy="870858"/>
          </a:xfrm>
        </p:grpSpPr>
        <p:sp>
          <p:nvSpPr>
            <p:cNvPr id="59" name="正方形/長方形 58"/>
            <p:cNvSpPr/>
            <p:nvPr/>
          </p:nvSpPr>
          <p:spPr>
            <a:xfrm>
              <a:off x="0" y="-1088572"/>
              <a:ext cx="870858" cy="870858"/>
            </a:xfrm>
            <a:prstGeom prst="rect">
              <a:avLst/>
            </a:prstGeom>
            <a:solidFill>
              <a:srgbClr val="FF9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60" name="テキスト ボックス 59"/>
            <p:cNvSpPr txBox="1"/>
            <p:nvPr/>
          </p:nvSpPr>
          <p:spPr>
            <a:xfrm>
              <a:off x="6467" y="-817872"/>
              <a:ext cx="85792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アクセント</a:t>
              </a:r>
              <a:endPara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カラー</a:t>
              </a:r>
              <a:r>
                <a:rPr lang="en-US" altLang="ja-JP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1</a:t>
              </a:r>
              <a:endPara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grpSp>
        <p:nvGrpSpPr>
          <p:cNvPr id="61" name="グループ化 60"/>
          <p:cNvGrpSpPr/>
          <p:nvPr/>
        </p:nvGrpSpPr>
        <p:grpSpPr>
          <a:xfrm>
            <a:off x="1241043" y="3808190"/>
            <a:ext cx="870858" cy="870858"/>
            <a:chOff x="0" y="-1088572"/>
            <a:chExt cx="870858" cy="870858"/>
          </a:xfrm>
        </p:grpSpPr>
        <p:sp>
          <p:nvSpPr>
            <p:cNvPr id="62" name="正方形/長方形 61"/>
            <p:cNvSpPr/>
            <p:nvPr/>
          </p:nvSpPr>
          <p:spPr>
            <a:xfrm>
              <a:off x="0" y="-1088572"/>
              <a:ext cx="870858" cy="870858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>
                <a:solidFill>
                  <a:srgbClr val="92D050"/>
                </a:solidFill>
              </a:endParaRPr>
            </a:p>
          </p:txBody>
        </p:sp>
        <p:sp>
          <p:nvSpPr>
            <p:cNvPr id="63" name="テキスト ボックス 62"/>
            <p:cNvSpPr txBox="1"/>
            <p:nvPr/>
          </p:nvSpPr>
          <p:spPr>
            <a:xfrm>
              <a:off x="6467" y="-817872"/>
              <a:ext cx="85792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アクセント</a:t>
              </a:r>
              <a:endPara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カラー</a:t>
              </a:r>
              <a:r>
                <a:rPr lang="en-US" altLang="ja-JP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2</a:t>
              </a:r>
              <a:endPara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64" name="テキスト ボックス 63"/>
          <p:cNvSpPr txBox="1"/>
          <p:nvPr/>
        </p:nvSpPr>
        <p:spPr>
          <a:xfrm>
            <a:off x="2264999" y="1439143"/>
            <a:ext cx="3570208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メインになる色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デザイン上で多用される</a:t>
            </a:r>
          </a:p>
        </p:txBody>
      </p:sp>
      <p:sp>
        <p:nvSpPr>
          <p:cNvPr id="65" name="テキスト ボックス 64"/>
          <p:cNvSpPr txBox="1"/>
          <p:nvPr/>
        </p:nvSpPr>
        <p:spPr>
          <a:xfrm>
            <a:off x="2320674" y="3536732"/>
            <a:ext cx="3877985" cy="152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アクセントで使う色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強調したい部分で使用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色数が必要なところに使用</a:t>
            </a:r>
          </a:p>
        </p:txBody>
      </p:sp>
      <p:sp>
        <p:nvSpPr>
          <p:cNvPr id="66" name="テキスト ボックス 65"/>
          <p:cNvSpPr txBox="1"/>
          <p:nvPr/>
        </p:nvSpPr>
        <p:spPr>
          <a:xfrm>
            <a:off x="7901089" y="1459968"/>
            <a:ext cx="2031325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フォントの色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暗いグレー</a:t>
            </a: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7989989" y="2539468"/>
            <a:ext cx="1723549" cy="10669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下地の色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薄いグレー</a:t>
            </a: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A85CB82-4E24-F181-C2C1-58E434D8F8D6}"/>
              </a:ext>
            </a:extLst>
          </p:cNvPr>
          <p:cNvSpPr txBox="1"/>
          <p:nvPr/>
        </p:nvSpPr>
        <p:spPr>
          <a:xfrm>
            <a:off x="292889" y="157761"/>
            <a:ext cx="341632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25000" endPos="455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配色のポイント</a:t>
            </a:r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86EE42E3-9F52-CC3A-2329-6415ABD65ACC}"/>
              </a:ext>
            </a:extLst>
          </p:cNvPr>
          <p:cNvGrpSpPr/>
          <p:nvPr/>
        </p:nvGrpSpPr>
        <p:grpSpPr>
          <a:xfrm>
            <a:off x="1248300" y="4732659"/>
            <a:ext cx="870858" cy="870858"/>
            <a:chOff x="0" y="-1088572"/>
            <a:chExt cx="870858" cy="870858"/>
          </a:xfrm>
        </p:grpSpPr>
        <p:sp>
          <p:nvSpPr>
            <p:cNvPr id="5" name="正方形/長方形 4">
              <a:extLst>
                <a:ext uri="{FF2B5EF4-FFF2-40B4-BE49-F238E27FC236}">
                  <a16:creationId xmlns:a16="http://schemas.microsoft.com/office/drawing/2014/main" id="{373E82EF-A3FE-A637-8B4E-5C3522808E0C}"/>
                </a:ext>
              </a:extLst>
            </p:cNvPr>
            <p:cNvSpPr/>
            <p:nvPr/>
          </p:nvSpPr>
          <p:spPr>
            <a:xfrm>
              <a:off x="0" y="-1088572"/>
              <a:ext cx="870858" cy="870858"/>
            </a:xfrm>
            <a:prstGeom prst="rect">
              <a:avLst/>
            </a:prstGeom>
            <a:solidFill>
              <a:srgbClr val="DC38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dirty="0">
                <a:solidFill>
                  <a:srgbClr val="92D050"/>
                </a:solidFill>
              </a:endParaRPr>
            </a:p>
          </p:txBody>
        </p:sp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1984AF33-C1DE-4AA4-6EB5-7BF96A31636B}"/>
                </a:ext>
              </a:extLst>
            </p:cNvPr>
            <p:cNvSpPr txBox="1"/>
            <p:nvPr/>
          </p:nvSpPr>
          <p:spPr>
            <a:xfrm>
              <a:off x="6467" y="-817872"/>
              <a:ext cx="857927" cy="4154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アクセント</a:t>
              </a:r>
              <a:endParaRPr lang="en-US" altLang="ja-JP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  <a:p>
              <a:pPr algn="ctr"/>
              <a:r>
                <a:rPr lang="ja-JP" altLang="en-US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カラー</a:t>
              </a:r>
              <a:r>
                <a:rPr lang="en-US" altLang="ja-JP" sz="105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endParaRPr lang="ja-JP" altLang="en-US" sz="105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A4E7304-955A-1542-FB27-CFDF5FC01BD6}"/>
              </a:ext>
            </a:extLst>
          </p:cNvPr>
          <p:cNvSpPr/>
          <p:nvPr/>
        </p:nvSpPr>
        <p:spPr>
          <a:xfrm>
            <a:off x="6783667" y="1328922"/>
            <a:ext cx="3435047" cy="2354360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7D5C7DA-335E-C1D5-787F-350E38E6261B}"/>
              </a:ext>
            </a:extLst>
          </p:cNvPr>
          <p:cNvSpPr txBox="1"/>
          <p:nvPr/>
        </p:nvSpPr>
        <p:spPr>
          <a:xfrm>
            <a:off x="7028489" y="4079065"/>
            <a:ext cx="3262432" cy="10374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840"/>
              </a:lnSpc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コントラストを抑えて</a:t>
            </a:r>
            <a:endParaRPr lang="en-US" altLang="ja-JP" sz="2400" b="1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>
              <a:lnSpc>
                <a:spcPts val="3840"/>
              </a:lnSpc>
            </a:pPr>
            <a:r>
              <a:rPr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目に優しい色合い</a:t>
            </a:r>
          </a:p>
        </p:txBody>
      </p: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07457C78-A628-AEAD-F834-5CB27E53A721}"/>
              </a:ext>
            </a:extLst>
          </p:cNvPr>
          <p:cNvSpPr/>
          <p:nvPr/>
        </p:nvSpPr>
        <p:spPr>
          <a:xfrm>
            <a:off x="1034555" y="1407575"/>
            <a:ext cx="281984" cy="281984"/>
          </a:xfrm>
          <a:prstGeom prst="rect">
            <a:avLst/>
          </a:prstGeom>
          <a:solidFill>
            <a:srgbClr val="D5F4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786F82A4-92B9-4FC5-7A03-07617BF866DC}"/>
              </a:ext>
            </a:extLst>
          </p:cNvPr>
          <p:cNvSpPr/>
          <p:nvPr/>
        </p:nvSpPr>
        <p:spPr>
          <a:xfrm>
            <a:off x="1034555" y="2747628"/>
            <a:ext cx="281984" cy="281984"/>
          </a:xfrm>
          <a:prstGeom prst="rect">
            <a:avLst/>
          </a:prstGeom>
          <a:solidFill>
            <a:srgbClr val="FFE6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7" name="正方形/長方形 36">
            <a:extLst>
              <a:ext uri="{FF2B5EF4-FFF2-40B4-BE49-F238E27FC236}">
                <a16:creationId xmlns:a16="http://schemas.microsoft.com/office/drawing/2014/main" id="{846B228C-A341-625C-A3A9-AD2ADD23A70B}"/>
              </a:ext>
            </a:extLst>
          </p:cNvPr>
          <p:cNvSpPr/>
          <p:nvPr/>
        </p:nvSpPr>
        <p:spPr>
          <a:xfrm>
            <a:off x="1003271" y="3724248"/>
            <a:ext cx="281984" cy="281984"/>
          </a:xfrm>
          <a:prstGeom prst="rect">
            <a:avLst/>
          </a:prstGeom>
          <a:solidFill>
            <a:srgbClr val="E3F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srgbClr val="92D050"/>
              </a:solidFill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F247246A-95DA-DF67-B6ED-656EB45D8537}"/>
              </a:ext>
            </a:extLst>
          </p:cNvPr>
          <p:cNvSpPr/>
          <p:nvPr/>
        </p:nvSpPr>
        <p:spPr>
          <a:xfrm>
            <a:off x="998851" y="4630386"/>
            <a:ext cx="281984" cy="281984"/>
          </a:xfrm>
          <a:prstGeom prst="rect">
            <a:avLst/>
          </a:prstGeom>
          <a:solidFill>
            <a:srgbClr val="FBEB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957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グループ化 25"/>
          <p:cNvGrpSpPr/>
          <p:nvPr/>
        </p:nvGrpSpPr>
        <p:grpSpPr>
          <a:xfrm>
            <a:off x="4098199" y="2990079"/>
            <a:ext cx="3877985" cy="944337"/>
            <a:chOff x="1825923" y="3468835"/>
            <a:chExt cx="3877985" cy="944337"/>
          </a:xfrm>
        </p:grpSpPr>
        <p:sp>
          <p:nvSpPr>
            <p:cNvPr id="32" name="テキスト ボックス 31"/>
            <p:cNvSpPr txBox="1"/>
            <p:nvPr/>
          </p:nvSpPr>
          <p:spPr>
            <a:xfrm>
              <a:off x="1825923" y="3468835"/>
              <a:ext cx="3877985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ja-JP" altLang="en-US" sz="3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おすすめのフォント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1825923" y="3878410"/>
              <a:ext cx="2749471" cy="5347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ja-JP" altLang="en-US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可読性の高いフォント</a:t>
              </a:r>
            </a:p>
          </p:txBody>
        </p:sp>
      </p:grpSp>
      <p:sp>
        <p:nvSpPr>
          <p:cNvPr id="14" name="スライド番号プレースホルダー 13"/>
          <p:cNvSpPr>
            <a:spLocks noGrp="1"/>
          </p:cNvSpPr>
          <p:nvPr>
            <p:ph type="sldNum" sz="quarter" idx="4294967295"/>
          </p:nvPr>
        </p:nvSpPr>
        <p:spPr>
          <a:xfrm>
            <a:off x="11371263" y="6305550"/>
            <a:ext cx="820737" cy="365125"/>
          </a:xfrm>
        </p:spPr>
        <p:txBody>
          <a:bodyPr/>
          <a:lstStyle/>
          <a:p>
            <a:fld id="{A393D850-0C3A-416A-B02A-858527504664}" type="slidenum">
              <a:rPr kumimoji="1" lang="ja-JP" altLang="en-US" smtClean="0"/>
              <a:t>7</a:t>
            </a:fld>
            <a:endParaRPr kumimoji="1" lang="ja-JP" altLang="en-US" dirty="0"/>
          </a:p>
        </p:txBody>
      </p:sp>
      <p:grpSp>
        <p:nvGrpSpPr>
          <p:cNvPr id="40" name="グループ化 39"/>
          <p:cNvGrpSpPr/>
          <p:nvPr/>
        </p:nvGrpSpPr>
        <p:grpSpPr>
          <a:xfrm>
            <a:off x="2968926" y="2929533"/>
            <a:ext cx="819150" cy="819150"/>
            <a:chOff x="866775" y="1250950"/>
            <a:chExt cx="819150" cy="819150"/>
          </a:xfrm>
        </p:grpSpPr>
        <p:sp>
          <p:nvSpPr>
            <p:cNvPr id="15" name="円/楕円 14"/>
            <p:cNvSpPr/>
            <p:nvPr/>
          </p:nvSpPr>
          <p:spPr>
            <a:xfrm>
              <a:off x="866775" y="1250950"/>
              <a:ext cx="819150" cy="8191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sp>
          <p:nvSpPr>
            <p:cNvPr id="16" name="テキスト ボックス 15"/>
            <p:cNvSpPr txBox="1"/>
            <p:nvPr/>
          </p:nvSpPr>
          <p:spPr>
            <a:xfrm>
              <a:off x="1056578" y="1406117"/>
              <a:ext cx="43954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ja-JP" sz="3200" dirty="0">
                  <a:solidFill>
                    <a:schemeClr val="bg1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3</a:t>
              </a:r>
              <a:endParaRPr lang="ja-JP" altLang="en-US" sz="3200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5370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18707" y="150504"/>
            <a:ext cx="4339650" cy="707886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ja-JP" altLang="en-US" sz="3600" b="1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reflection blurRad="6350" stA="25000" endPos="45500" dir="5400000" sy="-100000" algn="bl" rotWithShape="0"/>
                </a:effectLst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おすすめのフォント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D850-0C3A-416A-B02A-858527504664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grpSp>
        <p:nvGrpSpPr>
          <p:cNvPr id="3" name="グループ化 2"/>
          <p:cNvGrpSpPr/>
          <p:nvPr/>
        </p:nvGrpSpPr>
        <p:grpSpPr>
          <a:xfrm>
            <a:off x="2339840" y="1770210"/>
            <a:ext cx="7230177" cy="579646"/>
            <a:chOff x="674589" y="1770210"/>
            <a:chExt cx="7230177" cy="579646"/>
          </a:xfrm>
        </p:grpSpPr>
        <p:sp>
          <p:nvSpPr>
            <p:cNvPr id="43" name="テキスト ボックス 42"/>
            <p:cNvSpPr txBox="1"/>
            <p:nvPr/>
          </p:nvSpPr>
          <p:spPr>
            <a:xfrm>
              <a:off x="674589" y="1770210"/>
              <a:ext cx="3775393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可読性の高い</a:t>
              </a:r>
              <a:r>
                <a:rPr lang="ja-JP" altLang="en-US" sz="2800" b="1" dirty="0">
                  <a:solidFill>
                    <a:srgbClr val="FF9900"/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メイリオ</a:t>
              </a:r>
              <a:r>
                <a:rPr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や</a:t>
              </a:r>
            </a:p>
          </p:txBody>
        </p:sp>
        <p:sp>
          <p:nvSpPr>
            <p:cNvPr id="44" name="テキスト ボックス 43"/>
            <p:cNvSpPr txBox="1"/>
            <p:nvPr/>
          </p:nvSpPr>
          <p:spPr>
            <a:xfrm>
              <a:off x="4319489" y="1770210"/>
              <a:ext cx="3585277" cy="57964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ts val="3840"/>
                </a:lnSpc>
              </a:pPr>
              <a:r>
                <a:rPr lang="en-US" altLang="ja-JP" sz="2800" b="1" dirty="0">
                  <a:solidFill>
                    <a:srgbClr val="92D05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cs typeface="Meiryo UI" panose="020B0604030504040204" pitchFamily="50" charset="-128"/>
                </a:rPr>
                <a:t>Meiryo UI</a:t>
              </a:r>
              <a:r>
                <a:rPr lang="ja-JP" altLang="en-US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メイリオ" panose="020B0604030504040204" pitchFamily="50" charset="-128"/>
                  <a:ea typeface="メイリオ" panose="020B0604030504040204" pitchFamily="50" charset="-128"/>
                  <a:cs typeface="メイリオ" panose="020B0604030504040204" pitchFamily="50" charset="-128"/>
                </a:rPr>
                <a:t>がおすすめ</a:t>
              </a:r>
            </a:p>
          </p:txBody>
        </p:sp>
      </p:grpSp>
      <p:sp>
        <p:nvSpPr>
          <p:cNvPr id="45" name="テキスト ボックス 44"/>
          <p:cNvSpPr txBox="1"/>
          <p:nvPr/>
        </p:nvSpPr>
        <p:spPr>
          <a:xfrm>
            <a:off x="2656586" y="3118468"/>
            <a:ext cx="6596678" cy="1042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明朝体はこのデザインだと</a:t>
            </a:r>
            <a:endParaRPr lang="en-US" altLang="ja-JP" sz="2400" dirty="0">
              <a:solidFill>
                <a:schemeClr val="tx1">
                  <a:lumMod val="75000"/>
                  <a:lumOff val="25000"/>
                </a:schemeClr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メイリオ" panose="020B0604030504040204" pitchFamily="50" charset="-128"/>
            </a:endParaRPr>
          </a:p>
          <a:p>
            <a:pPr algn="ctr">
              <a:lnSpc>
                <a:spcPts val="3840"/>
              </a:lnSpc>
            </a:pP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少し</a:t>
            </a:r>
            <a:r>
              <a:rPr lang="ja-JP" altLang="en-US" sz="2800" dirty="0">
                <a:solidFill>
                  <a:srgbClr val="00B0F0"/>
                </a:solidFill>
                <a:latin typeface="HG明朝B" panose="02020809000000000000" pitchFamily="17" charset="-128"/>
                <a:ea typeface="HG明朝B" panose="02020809000000000000" pitchFamily="17" charset="-128"/>
                <a:cs typeface="メイリオ" panose="020B0604030504040204" pitchFamily="50" charset="-128"/>
              </a:rPr>
              <a:t>冷たい印象</a:t>
            </a:r>
            <a:r>
              <a:rPr lang="ja-JP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になるので避けたほうがいい</a:t>
            </a:r>
          </a:p>
        </p:txBody>
      </p:sp>
    </p:spTree>
    <p:extLst>
      <p:ext uri="{BB962C8B-B14F-4D97-AF65-F5344CB8AC3E}">
        <p14:creationId xmlns:p14="http://schemas.microsoft.com/office/powerpoint/2010/main" val="2655872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4294967295"/>
          </p:nvPr>
        </p:nvSpPr>
        <p:spPr>
          <a:xfrm>
            <a:off x="11576050" y="6305550"/>
            <a:ext cx="615950" cy="365125"/>
          </a:xfrm>
        </p:spPr>
        <p:txBody>
          <a:bodyPr/>
          <a:lstStyle/>
          <a:p>
            <a:fld id="{A393D850-0C3A-416A-B02A-858527504664}" type="slidenum">
              <a:rPr kumimoji="1" lang="ja-JP" altLang="en-US" smtClean="0"/>
              <a:t>9</a:t>
            </a:fld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421" y="3695410"/>
            <a:ext cx="1725172" cy="454153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969451" y="2131013"/>
            <a:ext cx="63401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メイリオ" panose="020B0604030504040204" pitchFamily="50" charset="-128"/>
              </a:rPr>
              <a:t>ご清聴ありがとうございました。</a:t>
            </a:r>
          </a:p>
        </p:txBody>
      </p:sp>
    </p:spTree>
    <p:extLst>
      <p:ext uri="{BB962C8B-B14F-4D97-AF65-F5344CB8AC3E}">
        <p14:creationId xmlns:p14="http://schemas.microsoft.com/office/powerpoint/2010/main" val="27128387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363</TotalTime>
  <Words>200</Words>
  <Application>Microsoft Office PowerPoint</Application>
  <PresentationFormat>ワイド画面</PresentationFormat>
  <Paragraphs>70</Paragraphs>
  <Slides>9</Slides>
  <Notes>5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6" baseType="lpstr">
      <vt:lpstr>HG明朝B</vt:lpstr>
      <vt:lpstr>Meiryo UI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西田 一美</dc:creator>
  <cp:lastModifiedBy>野村 一美</cp:lastModifiedBy>
  <cp:revision>24</cp:revision>
  <dcterms:created xsi:type="dcterms:W3CDTF">2019-08-13T23:34:53Z</dcterms:created>
  <dcterms:modified xsi:type="dcterms:W3CDTF">2022-11-29T23:55:02Z</dcterms:modified>
</cp:coreProperties>
</file>